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22" r:id="rId3"/>
    <p:sldId id="323" r:id="rId4"/>
    <p:sldId id="321" r:id="rId5"/>
    <p:sldId id="257" r:id="rId6"/>
    <p:sldId id="259" r:id="rId7"/>
    <p:sldId id="320" r:id="rId8"/>
    <p:sldId id="31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9" autoAdjust="0"/>
    <p:restoredTop sz="77521" autoAdjust="0"/>
  </p:normalViewPr>
  <p:slideViewPr>
    <p:cSldViewPr snapToGrid="0">
      <p:cViewPr>
        <p:scale>
          <a:sx n="110" d="100"/>
          <a:sy n="110" d="100"/>
        </p:scale>
        <p:origin x="264" y="-1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1E850-1119-47D2-8588-719E627E6858}" type="datetimeFigureOut">
              <a:rPr lang="en-US" smtClean="0"/>
              <a:t>4/8/21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F7FC5-ED7A-40A6-ABB2-145C409B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48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F7FC5-ED7A-40A6-ABB2-145C409B85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73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Focused on creative communications of climate solutions </a:t>
            </a:r>
          </a:p>
          <a:p>
            <a:r>
              <a:rPr lang="en-US" dirty="0"/>
              <a:t>Climate science is well established however it has not yet effectively driven the required levels of public policy change, neither has it  radically transformed our individual behaviors and choices.</a:t>
            </a:r>
          </a:p>
          <a:p>
            <a:r>
              <a:rPr lang="en-US" dirty="0"/>
              <a:t>We are inviting student creatives at University of Delaware &amp; beyond.</a:t>
            </a:r>
          </a:p>
          <a:p>
            <a:r>
              <a:rPr lang="en-US" b="0" i="0" dirty="0">
                <a:solidFill>
                  <a:srgbClr val="0A0A0A"/>
                </a:solidFill>
                <a:effectLst/>
                <a:latin typeface="Lato regular"/>
              </a:rPr>
              <a:t>We invite all creative grad &amp; undergrad students to use their imaginations to illustrate their concerns and solutions through art which can be digitally shared to communicate climate change</a:t>
            </a:r>
            <a:r>
              <a:rPr lang="en-US" dirty="0"/>
              <a:t> across the three themes; energy, food and climate justice.</a:t>
            </a:r>
          </a:p>
          <a:p>
            <a:r>
              <a:rPr lang="en-US" dirty="0"/>
              <a:t>The digital art pieces may include; artistic drawings, songs, videos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F7FC5-ED7A-40A6-ABB2-145C409B85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41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overlaid part of the park map as best as I could to see park boundaries, trails, other features. You can delete or change transparency if you’d like to see satellite imagery or park map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5002D-3031-4369-BA25-884B21CB4A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43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F7FC5-ED7A-40A6-ABB2-145C409B85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44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CBE33D-B36C-4CBE-B93A-4BD0A685B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AEA674-F92B-4018-A1A3-EC7C0353D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AB37B-848C-477B-AAAA-7F07BCF3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F55A-466B-4B34-A3A9-6A5DD85FEE44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0B3969-CE53-464E-A5DA-BF9ECFFD6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5852AF-339B-433C-A8C3-81F5FD445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098F-2C90-4009-B085-FDDFBD855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5E8C33-DEEC-4943-A50C-D30DE7B18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EB502D7-E33E-409C-991A-C8B5473E4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BE335F-299F-44D4-9140-9D91829FA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F55A-466B-4B34-A3A9-6A5DD85FEE44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7A1F69-AC93-4D6E-B550-2935D0E31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9AD45E-34CE-41D3-9883-52200A47E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098F-2C90-4009-B085-FDDFBD855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53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B8225CD-DFF6-42CE-99F9-85A79FF755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D599AD3-2548-4F2D-B2AD-B06F50994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AD4C93-F635-4DEB-89E5-EF3B460D8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F55A-466B-4B34-A3A9-6A5DD85FEE44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6EA451-ED7F-45A5-B668-2EFE0379D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9FF9DF-58CD-4D57-B4EF-4AD9D76AC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098F-2C90-4009-B085-FDDFBD855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5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2F564B-CDC2-4520-9331-51D98E676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BD70E0-4DCB-435B-80FB-4037A4E9A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666008-065C-4561-8270-2C00F8E8B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F55A-466B-4B34-A3A9-6A5DD85FEE44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CA9BC5-F04E-40EA-BF6F-ABA68A78A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1D244B-ABFF-44F6-B915-7F008DC5C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098F-2C90-4009-B085-FDDFBD855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3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069D73-0693-4BEF-A9DD-4C5833E9F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D8A624-556C-450A-98A5-55A7B0AD0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07E187-C3AF-4051-BE36-B8AFB8771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F55A-466B-4B34-A3A9-6A5DD85FEE44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2E42D1-0D35-4B87-8F64-903B6BF54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1DFE4E-E50D-48C9-9A25-99B1B342B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098F-2C90-4009-B085-FDDFBD855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3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5CDD18-0F1C-49E8-A3BF-88D2D7842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298CF3-867D-44B0-A1F9-F1005DB4BA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1631E8C-E6B8-4DB7-8D42-F99027D80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582FB3-1168-4FA3-B2C7-519F18ACD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F55A-466B-4B34-A3A9-6A5DD85FEE44}" type="datetimeFigureOut">
              <a:rPr lang="en-US" smtClean="0"/>
              <a:t>4/8/21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39A5E9C-7D84-4427-9023-05C05FEE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881E3A-D08E-4785-B7D1-F4BA1E71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098F-2C90-4009-B085-FDDFBD855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9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585BB3-1736-4564-BCB8-F138A7AF2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C06301-3AC1-4F55-AB7C-83D55C503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E1A9A61-586A-4E13-A97A-9F30D4CBE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73EA6BC-669E-481D-9233-715E2C686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55C2E61-F0B3-4743-A9AC-C022218FCA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FE0A862-7FA2-489B-9B6A-7B85B00A0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F55A-466B-4B34-A3A9-6A5DD85FEE44}" type="datetimeFigureOut">
              <a:rPr lang="en-US" smtClean="0"/>
              <a:t>4/8/21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6C0147F-F7BA-45FC-AA8D-DA553496E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8CD2065-16A1-42E9-9FBA-25B7815A4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098F-2C90-4009-B085-FDDFBD855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8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BEB4B4-D847-42D2-94A2-2F0DB3BCB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5D0EA2C-1DEF-4DBB-9D21-225645BF8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F55A-466B-4B34-A3A9-6A5DD85FEE44}" type="datetimeFigureOut">
              <a:rPr lang="en-US" smtClean="0"/>
              <a:t>4/8/21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D09A979-C3C8-4AEC-BF06-149BE163A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C2FA397-EED1-44EB-8EE4-1824CDAC4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098F-2C90-4009-B085-FDDFBD855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3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4062C21-2F07-4D6A-873F-137F61518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F55A-466B-4B34-A3A9-6A5DD85FEE44}" type="datetimeFigureOut">
              <a:rPr lang="en-US" smtClean="0"/>
              <a:t>4/8/21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ADEC498-5969-4063-BCF2-977FAD54C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F02CDF-B224-428E-ACC3-71A762A1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098F-2C90-4009-B085-FDDFBD855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5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F5BC7C-B5F3-4E11-87C2-AA747576B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65FB74-6468-462E-8D8B-D4B2548CA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AC08A6B-1498-4BF1-8FC6-B2A1D89BB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4EF523-18B1-4707-BA6D-1FCE10FAE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F55A-466B-4B34-A3A9-6A5DD85FEE44}" type="datetimeFigureOut">
              <a:rPr lang="en-US" smtClean="0"/>
              <a:t>4/8/21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8F05E1-1564-451E-AA42-D4E40D14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3D2731-7523-4C11-BA60-4528D358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098F-2C90-4009-B085-FDDFBD855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3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FEBE40-5F4B-4EC6-B6FA-535B0919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46911AB-3F6A-4725-A000-5E71EDC0E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8EF739-E03F-404A-B704-7135E0CF59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A0E2FB-CA4F-4B8B-8629-95777E64F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F55A-466B-4B34-A3A9-6A5DD85FEE44}" type="datetimeFigureOut">
              <a:rPr lang="en-US" smtClean="0"/>
              <a:t>4/8/21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3D1DCB-C783-4B13-8221-0C4EDC5E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DE2D10-375B-4C92-9277-F324DD06A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098F-2C90-4009-B085-FDDFBD855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0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5B30EAE-39F9-452C-BECB-DC332B202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62BAFD-4F32-4DAB-826A-E4360ABF3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764671-8389-415A-8B97-CCC13059E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2F55A-466B-4B34-A3A9-6A5DD85FEE44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D746D9-8DB5-48FB-9948-F93692B337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3E5102-E467-40D5-8B58-0522DFE0F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5098F-2C90-4009-B085-FDDFBD855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3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aturalist.org/projects/gbh2021" TargetMode="External"/><Relationship Id="rId4" Type="http://schemas.openxmlformats.org/officeDocument/2006/relationships/hyperlink" Target="https://gbh2021.glideapp.io/" TargetMode="Externa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urekasupport.com/2015/01/YSPContest-1-winner.html" TargetMode="External"/><Relationship Id="rId4" Type="http://schemas.openxmlformats.org/officeDocument/2006/relationships/hyperlink" Target="https://creativecommons.org/licenses/by/3.0/" TargetMode="External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obertdd@udel.edu" TargetMode="Externa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D500EFF-8884-404A-BA70-D4A037FF5895}"/>
              </a:ext>
            </a:extLst>
          </p:cNvPr>
          <p:cNvGrpSpPr/>
          <p:nvPr/>
        </p:nvGrpSpPr>
        <p:grpSpPr>
          <a:xfrm>
            <a:off x="0" y="308610"/>
            <a:ext cx="11846337" cy="4938922"/>
            <a:chOff x="0" y="308610"/>
            <a:chExt cx="11846337" cy="493892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434D706C-E99E-4606-B469-B711FAF71B34}"/>
                </a:ext>
              </a:extLst>
            </p:cNvPr>
            <p:cNvGrpSpPr/>
            <p:nvPr/>
          </p:nvGrpSpPr>
          <p:grpSpPr>
            <a:xfrm>
              <a:off x="0" y="308610"/>
              <a:ext cx="11846337" cy="4720591"/>
              <a:chOff x="0" y="308610"/>
              <a:chExt cx="11846337" cy="472059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DA481D99-C6BD-4E18-83C9-B734554CF9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3471" b="11260"/>
              <a:stretch/>
            </p:blipFill>
            <p:spPr>
              <a:xfrm>
                <a:off x="0" y="308610"/>
                <a:ext cx="11846337" cy="4720591"/>
              </a:xfrm>
              <a:prstGeom prst="rect">
                <a:avLst/>
              </a:prstGeom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9642CB8F-54B7-4E56-9E89-1F466430DF9D}"/>
                  </a:ext>
                </a:extLst>
              </p:cNvPr>
              <p:cNvSpPr txBox="1"/>
              <p:nvPr/>
            </p:nvSpPr>
            <p:spPr>
              <a:xfrm>
                <a:off x="9352629" y="2078921"/>
                <a:ext cx="2145951" cy="110799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6600" b="1" dirty="0">
                    <a:solidFill>
                      <a:srgbClr val="FFC000"/>
                    </a:solidFill>
                  </a:rPr>
                  <a:t>2021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218D74D-14B3-4EDB-8ABC-E401F8D0E1DD}"/>
                </a:ext>
              </a:extLst>
            </p:cNvPr>
            <p:cNvSpPr txBox="1"/>
            <p:nvPr/>
          </p:nvSpPr>
          <p:spPr>
            <a:xfrm>
              <a:off x="4174342" y="4508868"/>
              <a:ext cx="517828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C000"/>
                  </a:solidFill>
                </a:rPr>
                <a:t>SUBMIT ENTRIES BEFORE APRIL 16, 2021: </a:t>
              </a:r>
              <a:r>
                <a:rPr lang="en-US" sz="2400" b="1" dirty="0">
                  <a:solidFill>
                    <a:srgbClr val="0070C0"/>
                  </a:solidFill>
                </a:rPr>
                <a:t>www.udel.edu/008250</a:t>
              </a:r>
              <a:endParaRPr lang="en-US" b="1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E16E92-DCA8-4EBE-B9A1-9DA54B218B83}"/>
              </a:ext>
            </a:extLst>
          </p:cNvPr>
          <p:cNvSpPr txBox="1"/>
          <p:nvPr/>
        </p:nvSpPr>
        <p:spPr>
          <a:xfrm>
            <a:off x="3024755" y="3943708"/>
            <a:ext cx="8702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“Restoring our earth through creative communications &amp; actions”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D6155E2-9C95-4FB9-A339-4BF794D883D2}"/>
              </a:ext>
            </a:extLst>
          </p:cNvPr>
          <p:cNvSpPr txBox="1"/>
          <p:nvPr/>
        </p:nvSpPr>
        <p:spPr>
          <a:xfrm>
            <a:off x="3177540" y="5434788"/>
            <a:ext cx="7486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</a:rPr>
              <a:t>Over $2,000 in cash prizes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71EE692-F294-4F50-9651-B4B3C9C98C9E}"/>
              </a:ext>
            </a:extLst>
          </p:cNvPr>
          <p:cNvSpPr/>
          <p:nvPr/>
        </p:nvSpPr>
        <p:spPr>
          <a:xfrm>
            <a:off x="345662" y="217170"/>
            <a:ext cx="11255787" cy="646938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E3349FE-36A7-4E79-9D2C-C2526EDC7AFA}"/>
              </a:ext>
            </a:extLst>
          </p:cNvPr>
          <p:cNvSpPr txBox="1"/>
          <p:nvPr/>
        </p:nvSpPr>
        <p:spPr>
          <a:xfrm>
            <a:off x="3177540" y="6273643"/>
            <a:ext cx="7063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With generous support from DENIN &amp; UD Sustainability Council</a:t>
            </a:r>
          </a:p>
        </p:txBody>
      </p:sp>
    </p:spTree>
    <p:extLst>
      <p:ext uri="{BB962C8B-B14F-4D97-AF65-F5344CB8AC3E}">
        <p14:creationId xmlns:p14="http://schemas.microsoft.com/office/powerpoint/2010/main" val="2102958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xmlns="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elaware Nature Society seeking volunteers for Nov. 14 Middle Run tree  planting">
            <a:extLst>
              <a:ext uri="{FF2B5EF4-FFF2-40B4-BE49-F238E27FC236}">
                <a16:creationId xmlns:a16="http://schemas.microsoft.com/office/drawing/2014/main" xmlns="" id="{7F0DAFBC-ABE6-443C-B5A5-292CA0CFD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0" t="3975" r="2804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61B786-8F71-47DF-A4DD-952ABFBBD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4966716" cy="416052"/>
          </a:xfrm>
        </p:spPr>
        <p:txBody>
          <a:bodyPr anchor="b">
            <a:normAutofit fontScale="90000"/>
          </a:bodyPr>
          <a:lstStyle/>
          <a:p>
            <a:r>
              <a:rPr lang="en-US" sz="2800" b="1" dirty="0"/>
              <a:t>Key Planned activities: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D81D8B-4A50-4EE3-BC8D-C9314E5C5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1596645"/>
            <a:ext cx="6589776" cy="3938778"/>
          </a:xfrm>
        </p:spPr>
        <p:txBody>
          <a:bodyPr anchor="t">
            <a:noAutofit/>
          </a:bodyPr>
          <a:lstStyle/>
          <a:p>
            <a:r>
              <a:rPr lang="en-US" sz="1800" b="1" dirty="0"/>
              <a:t>Total of 100 points possible</a:t>
            </a:r>
          </a:p>
          <a:p>
            <a:r>
              <a:rPr lang="en-US" sz="1800" b="1" dirty="0"/>
              <a:t>50 points </a:t>
            </a:r>
          </a:p>
          <a:p>
            <a:pPr lvl="1"/>
            <a:r>
              <a:rPr lang="en-US" sz="1400" b="1" dirty="0"/>
              <a:t>Climate communication challenge </a:t>
            </a:r>
          </a:p>
          <a:p>
            <a:r>
              <a:rPr lang="en-US" sz="1800" b="1" dirty="0"/>
              <a:t>50 points </a:t>
            </a:r>
          </a:p>
          <a:p>
            <a:pPr lvl="1"/>
            <a:r>
              <a:rPr lang="en-US" sz="1400" b="1" dirty="0"/>
              <a:t>White Clay Creek Park adoption/invasive species removal </a:t>
            </a:r>
            <a:r>
              <a:rPr lang="en-US" sz="1400" dirty="0"/>
              <a:t>– we are in discussions with DNREC to adopt of a section of the park (for ongoing maintenance and removal of invasive species with support from DNREC team).</a:t>
            </a:r>
          </a:p>
          <a:p>
            <a:pPr lvl="1"/>
            <a:r>
              <a:rPr lang="en-US" sz="1400" b="1" dirty="0"/>
              <a:t>Clean-up: </a:t>
            </a:r>
            <a:r>
              <a:rPr lang="en-US" sz="1400" dirty="0"/>
              <a:t>Scheduled for Apr 10, 2021 (9am -12pm) – we shall undertake clean up in WCCSP along the Pomeroy Trail; registration </a:t>
            </a:r>
            <a:r>
              <a:rPr lang="en-US" sz="1400" b="1" dirty="0"/>
              <a:t>www.udel.edu/008282  </a:t>
            </a:r>
          </a:p>
          <a:p>
            <a:pPr lvl="1"/>
            <a:r>
              <a:rPr lang="en-US" sz="1400" b="1" dirty="0" err="1"/>
              <a:t>iNaturalist</a:t>
            </a:r>
            <a:r>
              <a:rPr lang="en-US" sz="1400" b="1" dirty="0"/>
              <a:t> competition </a:t>
            </a:r>
            <a:r>
              <a:rPr lang="en-US" sz="1400" dirty="0">
                <a:hlinkClick r:id="rId3"/>
              </a:rPr>
              <a:t>–</a:t>
            </a:r>
            <a:r>
              <a:rPr lang="en-US" sz="1400" dirty="0"/>
              <a:t> identify as many species as possible using </a:t>
            </a:r>
            <a:r>
              <a:rPr lang="en-US" sz="1400" dirty="0" err="1"/>
              <a:t>iNaturalist</a:t>
            </a:r>
            <a:r>
              <a:rPr lang="en-US" sz="1400" dirty="0"/>
              <a:t> </a:t>
            </a:r>
            <a:r>
              <a:rPr lang="en-US" sz="1400" dirty="0">
                <a:hlinkClick r:id="rId3"/>
              </a:rPr>
              <a:t>–</a:t>
            </a:r>
            <a:r>
              <a:rPr lang="en-US" sz="1400" dirty="0"/>
              <a:t> this helps in ongoing invasive species removal efforts </a:t>
            </a:r>
            <a:r>
              <a:rPr lang="en-US" sz="1400" dirty="0">
                <a:hlinkClick r:id="rId3"/>
              </a:rPr>
              <a:t>https://www.inaturalist.org/projects/gbh2021</a:t>
            </a:r>
            <a:r>
              <a:rPr lang="en-US" sz="1400" dirty="0"/>
              <a:t> </a:t>
            </a:r>
          </a:p>
          <a:p>
            <a:pPr lvl="1"/>
            <a:r>
              <a:rPr lang="en-US" sz="1400" b="1" dirty="0"/>
              <a:t>All activities registered in Greenest Blue Hen App - </a:t>
            </a:r>
            <a:r>
              <a:rPr lang="en-US" sz="1400" b="0" i="0" dirty="0">
                <a:solidFill>
                  <a:srgbClr val="182026"/>
                </a:solidFill>
                <a:effectLst/>
                <a:latin typeface="Inter"/>
                <a:hlinkClick r:id="rId4"/>
              </a:rPr>
              <a:t>https://gbh2021.glideapp.io/</a:t>
            </a:r>
            <a:endParaRPr lang="en-US" sz="1400" b="1" dirty="0"/>
          </a:p>
          <a:p>
            <a:pPr lvl="1"/>
            <a:endParaRPr lang="en-US" sz="1400" dirty="0"/>
          </a:p>
          <a:p>
            <a:r>
              <a:rPr lang="en-US" sz="1800" b="1" dirty="0"/>
              <a:t>Earth Day Celebrations: </a:t>
            </a:r>
            <a:r>
              <a:rPr lang="en-US" sz="1800" dirty="0"/>
              <a:t>Panel discussions and awards event.</a:t>
            </a:r>
          </a:p>
          <a:p>
            <a:r>
              <a:rPr lang="en-US" sz="1800" dirty="0"/>
              <a:t>Participating in all activities earns you points towards winning the awards and prizes.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3C58A12-CD94-4199-8632-985B9274E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776" y="4977435"/>
            <a:ext cx="1284968" cy="143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17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E0074C9-3CE5-4768-82E9-919FAADDB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65" y="0"/>
            <a:ext cx="627800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6F8DDCA-B3CD-491F-B278-A3CCA2D54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209" y="2370772"/>
            <a:ext cx="24193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26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xmlns="" id="{828D1E49-2A21-4A83-A0E0-FB1597B4B2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088B852E-5494-418B-A833-75CF016A9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xmlns="" id="{DF31E3C1-1A46-4329-9F80-B576692FEE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xmlns="" id="{294B4592-99CA-47B1-816F-CE2D44F65B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xmlns="" id="{BF690E4C-72F8-4AC5-AF99-562763CC67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xmlns="" id="{F834CDD4-CAB8-4ACC-9AAC-5399C743DE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xmlns="" id="{1AEB045A-6821-475B-A28E-047437ABEF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xmlns="" id="{D9B790C0-3D34-4626-BAFB-6EB473F40C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xmlns="" id="{EDA4D87F-91A4-4628-9A6E-F01820A7EE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xmlns="" id="{045DAB88-124C-459C-A889-DAE9C9BE28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3">
              <a:extLst>
                <a:ext uri="{FF2B5EF4-FFF2-40B4-BE49-F238E27FC236}">
                  <a16:creationId xmlns:a16="http://schemas.microsoft.com/office/drawing/2014/main" xmlns="" id="{85D44010-1DAA-4CAC-B83F-7E3E8C455D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xmlns="" id="{E8C01D66-5C93-4A2E-AA74-DE97574EA4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xmlns="" id="{E2E1A6E1-6C4A-47D3-81E2-9F8624F1BB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xmlns="" id="{3E849CB5-4526-49DC-B77B-A20FDB7FFD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xmlns="" id="{5A18C8A4-FB2A-44C1-93D3-26C6DDFE0C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8">
              <a:extLst>
                <a:ext uri="{FF2B5EF4-FFF2-40B4-BE49-F238E27FC236}">
                  <a16:creationId xmlns:a16="http://schemas.microsoft.com/office/drawing/2014/main" xmlns="" id="{85D014FD-8C5A-4071-B19E-4910AAB618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xmlns="" id="{A37D7262-3596-4026-9AD4-E94332E526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0">
              <a:extLst>
                <a:ext uri="{FF2B5EF4-FFF2-40B4-BE49-F238E27FC236}">
                  <a16:creationId xmlns:a16="http://schemas.microsoft.com/office/drawing/2014/main" xmlns="" id="{187E37E0-AAC3-4B33-AF36-334ACCBD33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1">
              <a:extLst>
                <a:ext uri="{FF2B5EF4-FFF2-40B4-BE49-F238E27FC236}">
                  <a16:creationId xmlns:a16="http://schemas.microsoft.com/office/drawing/2014/main" xmlns="" id="{409758BB-8A0E-4BEB-BC0C-F410AD98CD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2">
              <a:extLst>
                <a:ext uri="{FF2B5EF4-FFF2-40B4-BE49-F238E27FC236}">
                  <a16:creationId xmlns:a16="http://schemas.microsoft.com/office/drawing/2014/main" xmlns="" id="{97C4EFE2-9D25-4978-BD9A-873B492702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3">
              <a:extLst>
                <a:ext uri="{FF2B5EF4-FFF2-40B4-BE49-F238E27FC236}">
                  <a16:creationId xmlns:a16="http://schemas.microsoft.com/office/drawing/2014/main" xmlns="" id="{9CCAF82A-A0E0-4B55-A97B-EFFAE79AF7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4">
              <a:extLst>
                <a:ext uri="{FF2B5EF4-FFF2-40B4-BE49-F238E27FC236}">
                  <a16:creationId xmlns:a16="http://schemas.microsoft.com/office/drawing/2014/main" xmlns="" id="{4F800DD8-3954-4F73-8807-16F1CFAC1E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5">
              <a:extLst>
                <a:ext uri="{FF2B5EF4-FFF2-40B4-BE49-F238E27FC236}">
                  <a16:creationId xmlns:a16="http://schemas.microsoft.com/office/drawing/2014/main" xmlns="" id="{84E1C91A-4B06-4852-918C-6380FA986B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4740A5-FD4A-49B3-97F3-8C9718D61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0" y="827088"/>
            <a:ext cx="10488547" cy="45561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Arial Black" panose="020B0A04020102020204" pitchFamily="34" charset="0"/>
              </a:rPr>
              <a:t>Creatives Challenge:</a:t>
            </a:r>
            <a:br>
              <a:rPr lang="en-US" sz="4000" b="1" dirty="0">
                <a:latin typeface="Arial Black" panose="020B0A04020102020204" pitchFamily="34" charset="0"/>
              </a:rPr>
            </a:br>
            <a:r>
              <a:rPr lang="en-US" sz="4000" b="1" dirty="0">
                <a:latin typeface="Arial Black" panose="020B0A04020102020204" pitchFamily="34" charset="0"/>
              </a:rPr>
              <a:t>Communicating Climate Solutions		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E972DE0D-2E53-4159-ABD3-C601524262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F3C98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2141167-1A3A-498B-BE26-F4D9DFD607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3" r="-1" b="-1"/>
          <a:stretch/>
        </p:blipFill>
        <p:spPr>
          <a:xfrm>
            <a:off x="1081438" y="2405332"/>
            <a:ext cx="4626864" cy="3346704"/>
          </a:xfrm>
          <a:prstGeom prst="rect">
            <a:avLst/>
          </a:prstGeom>
          <a:ln w="12700">
            <a:noFill/>
          </a:ln>
        </p:spPr>
      </p:pic>
      <p:sp>
        <p:nvSpPr>
          <p:cNvPr id="112" name="Content Placeholder 2">
            <a:extLst>
              <a:ext uri="{FF2B5EF4-FFF2-40B4-BE49-F238E27FC236}">
                <a16:creationId xmlns:a16="http://schemas.microsoft.com/office/drawing/2014/main" xmlns="" id="{4257A651-ED37-4A04-811D-24E77A134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2086" y="1844675"/>
            <a:ext cx="5619313" cy="4778851"/>
          </a:xfrm>
        </p:spPr>
        <p:txBody>
          <a:bodyPr anchor="ctr">
            <a:normAutofit/>
          </a:bodyPr>
          <a:lstStyle/>
          <a:p>
            <a:pPr marL="0" indent="0">
              <a:buClr>
                <a:srgbClr val="F3C985"/>
              </a:buClr>
              <a:buNone/>
            </a:pPr>
            <a:r>
              <a:rPr lang="en-US" sz="2400" b="1" dirty="0"/>
              <a:t>Theme: </a:t>
            </a:r>
            <a:r>
              <a:rPr lang="en-US" sz="2400" dirty="0"/>
              <a:t>Restoring our earth through creative communications</a:t>
            </a:r>
          </a:p>
          <a:p>
            <a:pPr marL="0" indent="0">
              <a:buClr>
                <a:srgbClr val="F3C985"/>
              </a:buClr>
              <a:buNone/>
            </a:pPr>
            <a:endParaRPr lang="en-US" sz="2400" dirty="0"/>
          </a:p>
          <a:p>
            <a:pPr marL="0" indent="0">
              <a:buClr>
                <a:srgbClr val="F3C985"/>
              </a:buClr>
              <a:buNone/>
            </a:pPr>
            <a:r>
              <a:rPr lang="en-US" sz="2400" b="1" dirty="0"/>
              <a:t>Eligible: </a:t>
            </a:r>
            <a:r>
              <a:rPr lang="en-US" sz="2400" dirty="0"/>
              <a:t>G</a:t>
            </a:r>
            <a:r>
              <a:rPr lang="en-US" sz="2400" b="0" i="0" dirty="0">
                <a:effectLst/>
                <a:latin typeface="Lato regular"/>
              </a:rPr>
              <a:t>rad, undergrad, postgrad c</a:t>
            </a:r>
            <a:r>
              <a:rPr lang="en-US" sz="2400" dirty="0"/>
              <a:t>reatives at University of Delaware &amp; beyond.</a:t>
            </a:r>
          </a:p>
          <a:p>
            <a:pPr marL="0" indent="0">
              <a:buClr>
                <a:srgbClr val="F3C985"/>
              </a:buClr>
              <a:buNone/>
            </a:pPr>
            <a:endParaRPr lang="en-US" sz="2400" b="1" dirty="0"/>
          </a:p>
          <a:p>
            <a:pPr marL="0" indent="0">
              <a:buClr>
                <a:srgbClr val="F3C985"/>
              </a:buClr>
              <a:buNone/>
            </a:pPr>
            <a:r>
              <a:rPr lang="en-US" sz="2400" b="1" dirty="0"/>
              <a:t>Entries allowed: </a:t>
            </a:r>
          </a:p>
          <a:p>
            <a:pPr marL="457200" indent="-457200">
              <a:buClr>
                <a:srgbClr val="F3C985"/>
              </a:buClr>
              <a:buAutoNum type="arabicPeriod"/>
            </a:pPr>
            <a:r>
              <a:rPr lang="en-US" sz="2000" dirty="0"/>
              <a:t>Traditional art (painting, cloth art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pPr marL="457200" indent="-457200">
              <a:buClr>
                <a:srgbClr val="F3C985"/>
              </a:buClr>
              <a:buAutoNum type="arabicPeriod"/>
            </a:pPr>
            <a:r>
              <a:rPr lang="en-US" sz="2000" dirty="0"/>
              <a:t>Digital visual media (e.g. video/photograph)</a:t>
            </a:r>
          </a:p>
          <a:p>
            <a:pPr marL="457200" indent="-457200">
              <a:buClr>
                <a:srgbClr val="F3C985"/>
              </a:buClr>
              <a:buAutoNum type="arabicPeriod"/>
            </a:pPr>
            <a:r>
              <a:rPr lang="en-US" sz="2000" dirty="0"/>
              <a:t>Digital audio media (poem recital) </a:t>
            </a:r>
          </a:p>
        </p:txBody>
      </p:sp>
    </p:spTree>
    <p:extLst>
      <p:ext uri="{BB962C8B-B14F-4D97-AF65-F5344CB8AC3E}">
        <p14:creationId xmlns:p14="http://schemas.microsoft.com/office/powerpoint/2010/main" val="2880921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0653D5-E6FD-4C21-A43F-11F4C1464DCF}"/>
              </a:ext>
            </a:extLst>
          </p:cNvPr>
          <p:cNvSpPr txBox="1"/>
          <p:nvPr/>
        </p:nvSpPr>
        <p:spPr>
          <a:xfrm>
            <a:off x="160020" y="165027"/>
            <a:ext cx="4863101" cy="65407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b="1" dirty="0"/>
              <a:t>White Clay Creek State Park</a:t>
            </a:r>
          </a:p>
          <a:p>
            <a:r>
              <a:rPr lang="en-US" sz="2000" dirty="0"/>
              <a:t>potential invasive plant removal areas</a:t>
            </a:r>
          </a:p>
          <a:p>
            <a:endParaRPr lang="en-US" sz="2000" dirty="0"/>
          </a:p>
          <a:p>
            <a:r>
              <a:rPr lang="en-US" sz="2000" dirty="0"/>
              <a:t>Proximity to campus, parking, and ease of access are all things to consider.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1. </a:t>
            </a:r>
            <a:r>
              <a:rPr lang="en-US" sz="2000" dirty="0" err="1"/>
              <a:t>Mckay</a:t>
            </a:r>
            <a:r>
              <a:rPr lang="en-US" sz="2000" dirty="0"/>
              <a:t> Jenkins has a toolbox with all necessary equipment in the woods at this location; we can reach out to him to confirm it is still there, and if he would like to join with his Environmental Humanities class</a:t>
            </a:r>
          </a:p>
          <a:p>
            <a:endParaRPr lang="en-US" sz="2000" dirty="0"/>
          </a:p>
          <a:p>
            <a:r>
              <a:rPr lang="en-US" sz="2000" dirty="0"/>
              <a:t>2. Another potential location with old forest growth and parking along Creek Rd. or Wedgewood Rd. parking lot</a:t>
            </a:r>
          </a:p>
          <a:p>
            <a:endParaRPr lang="en-US" sz="2000" dirty="0"/>
          </a:p>
          <a:p>
            <a:r>
              <a:rPr lang="en-US" sz="2000" dirty="0"/>
              <a:t>3. Nature Center has ample parking and work was recently done there (with the goats!)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A84BE90-349C-4F4C-B0FD-87A27B1916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45" t="13393" r="20009"/>
          <a:stretch/>
        </p:blipFill>
        <p:spPr>
          <a:xfrm>
            <a:off x="5023121" y="152239"/>
            <a:ext cx="7168879" cy="67493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0A04D8-2C03-45C7-92BA-C17A220C6B9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6605081" y="792804"/>
            <a:ext cx="3281141" cy="51167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363B177-039C-4C74-9F20-FB70A0A7B03B}"/>
              </a:ext>
            </a:extLst>
          </p:cNvPr>
          <p:cNvSpPr>
            <a:spLocks noChangeAspect="1"/>
          </p:cNvSpPr>
          <p:nvPr/>
        </p:nvSpPr>
        <p:spPr>
          <a:xfrm rot="1766200">
            <a:off x="7295521" y="1483629"/>
            <a:ext cx="314687" cy="45226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BE5D6B26-1D18-4999-8881-D0D4D80E8FFD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6661534" y="1864709"/>
            <a:ext cx="744620" cy="211295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718D96-A374-40E4-8CB3-9D73F6F7C00E}"/>
              </a:ext>
            </a:extLst>
          </p:cNvPr>
          <p:cNvSpPr txBox="1">
            <a:spLocks noChangeAspect="1"/>
          </p:cNvSpPr>
          <p:nvPr/>
        </p:nvSpPr>
        <p:spPr>
          <a:xfrm>
            <a:off x="5880694" y="1745424"/>
            <a:ext cx="1050824" cy="42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Nature center parking lot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055B2E0-20F7-40E0-B627-46DE477B41C6}"/>
              </a:ext>
            </a:extLst>
          </p:cNvPr>
          <p:cNvSpPr>
            <a:spLocks noChangeAspect="1"/>
          </p:cNvSpPr>
          <p:nvPr/>
        </p:nvSpPr>
        <p:spPr>
          <a:xfrm rot="1766200">
            <a:off x="7295521" y="1483629"/>
            <a:ext cx="314687" cy="45226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E44F2029-834B-456D-A422-B5C84353E632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6661534" y="1864709"/>
            <a:ext cx="744620" cy="211295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28F51FC-D35F-4A37-9B28-350B186511A7}"/>
              </a:ext>
            </a:extLst>
          </p:cNvPr>
          <p:cNvSpPr>
            <a:spLocks noChangeAspect="1"/>
          </p:cNvSpPr>
          <p:nvPr/>
        </p:nvSpPr>
        <p:spPr>
          <a:xfrm>
            <a:off x="8206802" y="4301014"/>
            <a:ext cx="373362" cy="48076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7054205-17C0-4F53-BBFE-8000DC5C3186}"/>
              </a:ext>
            </a:extLst>
          </p:cNvPr>
          <p:cNvSpPr>
            <a:spLocks noChangeAspect="1"/>
          </p:cNvSpPr>
          <p:nvPr/>
        </p:nvSpPr>
        <p:spPr>
          <a:xfrm>
            <a:off x="7664472" y="3224572"/>
            <a:ext cx="496331" cy="51746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5E835CE-F1C5-42AA-95F9-6C140D143FD8}"/>
              </a:ext>
            </a:extLst>
          </p:cNvPr>
          <p:cNvSpPr txBox="1">
            <a:spLocks noChangeAspect="1"/>
          </p:cNvSpPr>
          <p:nvPr/>
        </p:nvSpPr>
        <p:spPr>
          <a:xfrm>
            <a:off x="8241818" y="4379336"/>
            <a:ext cx="325675" cy="377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CFCC9C9-2E84-473E-A6D3-85786B6BA75B}"/>
              </a:ext>
            </a:extLst>
          </p:cNvPr>
          <p:cNvSpPr txBox="1">
            <a:spLocks noChangeAspect="1"/>
          </p:cNvSpPr>
          <p:nvPr/>
        </p:nvSpPr>
        <p:spPr>
          <a:xfrm>
            <a:off x="7752277" y="3282700"/>
            <a:ext cx="325675" cy="377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3132E56-F325-482B-8AFD-8F20DFC652BE}"/>
              </a:ext>
            </a:extLst>
          </p:cNvPr>
          <p:cNvSpPr txBox="1">
            <a:spLocks noChangeAspect="1"/>
          </p:cNvSpPr>
          <p:nvPr/>
        </p:nvSpPr>
        <p:spPr>
          <a:xfrm>
            <a:off x="7295420" y="1466334"/>
            <a:ext cx="325675" cy="377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17445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537A74-93B5-43DD-A5D1-79115ED1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SELECTING WINNERS: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387CEB-C7F4-4E9C-956E-854D04B7C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531" y="2673649"/>
            <a:ext cx="5473390" cy="2502562"/>
          </a:xfrm>
        </p:spPr>
        <p:txBody>
          <a:bodyPr/>
          <a:lstStyle/>
          <a:p>
            <a:r>
              <a:rPr lang="en-US" b="1" dirty="0"/>
              <a:t>Winners will be selected by a panel of judges </a:t>
            </a:r>
            <a:r>
              <a:rPr lang="en-US" dirty="0"/>
              <a:t>– including DENIN Grad fellows + members of UD Sustainability Council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CFC643C-2E70-4222-A8E8-D6012A83F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193921" y="2124705"/>
            <a:ext cx="5667375" cy="3600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BFE968-FCD2-4755-9D9E-6454BD49808B}"/>
              </a:ext>
            </a:extLst>
          </p:cNvPr>
          <p:cNvSpPr txBox="1"/>
          <p:nvPr/>
        </p:nvSpPr>
        <p:spPr>
          <a:xfrm>
            <a:off x="6311590" y="6527108"/>
            <a:ext cx="5667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yurekasupport.com/2015/01/YSPContest-1-winner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8AFB4D41-D24E-475B-9167-9ADA4A30F869}"/>
              </a:ext>
            </a:extLst>
          </p:cNvPr>
          <p:cNvCxnSpPr/>
          <p:nvPr/>
        </p:nvCxnSpPr>
        <p:spPr>
          <a:xfrm>
            <a:off x="914400" y="1589104"/>
            <a:ext cx="5921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A7AAA06-04F1-4BA0-902B-5F2CEE390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8742" y="356652"/>
            <a:ext cx="2642554" cy="123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61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9117A4-213A-4892-87B4-D6C6EF82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PRIZES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586F0A-2B77-4FEF-B1C9-3FFE48F03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71110" cy="4351338"/>
          </a:xfrm>
        </p:spPr>
        <p:txBody>
          <a:bodyPr>
            <a:normAutofit/>
          </a:bodyPr>
          <a:lstStyle/>
          <a:p>
            <a:r>
              <a:rPr lang="en-US" dirty="0"/>
              <a:t>$2,000 to be split amongst top 3 UD winners </a:t>
            </a:r>
          </a:p>
          <a:p>
            <a:r>
              <a:rPr lang="en-US" dirty="0"/>
              <a:t>Art pieces to be displayed at DENIN website/UD Sustainability &amp; social media</a:t>
            </a:r>
          </a:p>
          <a:p>
            <a:r>
              <a:rPr lang="en-US" b="1" dirty="0"/>
              <a:t>Bragging rights for one year!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xmlns="" id="{0652D106-355C-40B1-AEC2-F02DBA396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63" b="89951" l="10000" r="92614">
                        <a14:foregroundMark x1="58295" y1="6985" x2="60000" y2="9191"/>
                        <a14:foregroundMark x1="92045" y1="46936" x2="92614" y2="53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845" y="681037"/>
            <a:ext cx="6429155" cy="59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5A6AC6F-B2CA-433F-A8A4-3A1C864A6BD3}"/>
              </a:ext>
            </a:extLst>
          </p:cNvPr>
          <p:cNvCxnSpPr/>
          <p:nvPr/>
        </p:nvCxnSpPr>
        <p:spPr>
          <a:xfrm>
            <a:off x="838200" y="1518079"/>
            <a:ext cx="77021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274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0C8D08-3DC2-7C4E-A408-5B2D7EBEF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0" y="3042772"/>
            <a:ext cx="4949190" cy="1569388"/>
          </a:xfrm>
        </p:spPr>
        <p:txBody>
          <a:bodyPr>
            <a:normAutofit fontScale="77500" lnSpcReduction="20000"/>
          </a:bodyPr>
          <a:lstStyle/>
          <a:p>
            <a:pPr marL="457189" lvl="1" indent="0" algn="ctr">
              <a:spcBef>
                <a:spcPts val="1176"/>
              </a:spcBef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CONTACT:</a:t>
            </a:r>
          </a:p>
          <a:p>
            <a:pPr marL="457189" lvl="1" indent="0" algn="ctr">
              <a:spcBef>
                <a:spcPts val="1176"/>
              </a:spcBef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ROBERT DDAMULIRA, Ph.D.</a:t>
            </a:r>
          </a:p>
          <a:p>
            <a:pPr marL="533387" lvl="1" indent="0" algn="ctr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Researcher, Center for Energy &amp; Environment Policy (CEEP)</a:t>
            </a:r>
          </a:p>
          <a:p>
            <a:pPr marL="533387" lvl="1" indent="0" algn="ctr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Biden School of Public Policy &amp; Administration</a:t>
            </a:r>
          </a:p>
          <a:p>
            <a:pPr marL="457189" lvl="1" indent="0" algn="ctr">
              <a:spcBef>
                <a:spcPts val="1176"/>
              </a:spcBef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Email: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robertdd@udel.edu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87BE437-76E3-4BFE-BC57-48B1689C6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325" y="279880"/>
            <a:ext cx="3078185" cy="13660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EE5779C-EDC0-475B-AA6D-951087516458}"/>
              </a:ext>
            </a:extLst>
          </p:cNvPr>
          <p:cNvSpPr txBox="1"/>
          <p:nvPr/>
        </p:nvSpPr>
        <p:spPr>
          <a:xfrm>
            <a:off x="767805" y="662509"/>
            <a:ext cx="51901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COORDINATING TEAM:</a:t>
            </a:r>
          </a:p>
          <a:p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Robert Ddamulira Ph.D.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Eric Moore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Spencer Moller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Fatemeh </a:t>
            </a:r>
            <a:r>
              <a:rPr lang="en-US" sz="2800" dirty="0" err="1"/>
              <a:t>Izaditame</a:t>
            </a:r>
            <a:r>
              <a:rPr lang="en-US" sz="2800" dirty="0"/>
              <a:t> </a:t>
            </a:r>
          </a:p>
          <a:p>
            <a:endParaRPr lang="en-US" sz="2800" b="1" dirty="0"/>
          </a:p>
          <a:p>
            <a:r>
              <a:rPr lang="en-US" sz="2800" b="1" dirty="0"/>
              <a:t>Judges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Alma </a:t>
            </a:r>
            <a:r>
              <a:rPr lang="en-US" sz="2800" dirty="0" err="1"/>
              <a:t>Lule</a:t>
            </a: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 err="1"/>
              <a:t>Danhui</a:t>
            </a:r>
            <a:r>
              <a:rPr lang="en-US" sz="2800" dirty="0"/>
              <a:t> Xin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Joanne Norris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Jimmy Murillo (tbc)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Cara </a:t>
            </a:r>
            <a:r>
              <a:rPr lang="en-US" sz="2800" dirty="0" err="1"/>
              <a:t>Clase</a:t>
            </a:r>
            <a:r>
              <a:rPr lang="en-US" sz="2800" dirty="0"/>
              <a:t> (</a:t>
            </a:r>
            <a:r>
              <a:rPr lang="en-US" sz="2800"/>
              <a:t>tbc)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629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4237</TotalTime>
  <Words>611</Words>
  <Application>Microsoft Macintosh PowerPoint</Application>
  <PresentationFormat>Widescreen</PresentationFormat>
  <Paragraphs>76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Inter</vt:lpstr>
      <vt:lpstr>Lato regular</vt:lpstr>
      <vt:lpstr>Office Theme</vt:lpstr>
      <vt:lpstr>PowerPoint Presentation</vt:lpstr>
      <vt:lpstr>Key Planned activities:</vt:lpstr>
      <vt:lpstr>PowerPoint Presentation</vt:lpstr>
      <vt:lpstr>Creatives Challenge: Communicating Climate Solutions  </vt:lpstr>
      <vt:lpstr>PowerPoint Presentation</vt:lpstr>
      <vt:lpstr>SELECTING WINNERS:</vt:lpstr>
      <vt:lpstr>PRIZES</vt:lpstr>
      <vt:lpstr>PowerPoint Presentation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Ddamulira</dc:creator>
  <cp:lastModifiedBy>Amy Slocum</cp:lastModifiedBy>
  <cp:revision>41</cp:revision>
  <dcterms:created xsi:type="dcterms:W3CDTF">2020-03-21T19:44:02Z</dcterms:created>
  <dcterms:modified xsi:type="dcterms:W3CDTF">2021-04-08T13:12:38Z</dcterms:modified>
</cp:coreProperties>
</file>